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08328A1-231A-45CF-8DA6-0C2D8053541E}" type="datetimeFigureOut">
              <a:rPr lang="en-AU" smtClean="0"/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27FD14-9218-4ECC-92A0-AAAC0488D79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hmm.org/wlc/en/article.php?ModuleId=10005208" TargetMode="External"/><Relationship Id="rId2" Type="http://schemas.openxmlformats.org/officeDocument/2006/relationships/hyperlink" Target="http://en.wikipedia.org/wiki/20_July_plo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Erwin_Rommel" TargetMode="External"/><Relationship Id="rId4" Type="http://schemas.openxmlformats.org/officeDocument/2006/relationships/hyperlink" Target="http://en.wikipedia.org/wiki/German_Resistance_to_Nazis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Opposition to the Nazi’s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Jeremy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176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Opposition under the Nazi’s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Non-compliance with Nazi regulations</a:t>
            </a:r>
          </a:p>
          <a:p>
            <a:r>
              <a:rPr lang="en-US" dirty="0" smtClean="0"/>
              <a:t>Attempts to assassinate Hitler</a:t>
            </a:r>
          </a:p>
          <a:p>
            <a:r>
              <a:rPr lang="en-US" dirty="0" smtClean="0"/>
              <a:t>Resistance regimes </a:t>
            </a:r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0690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Volksgenossen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Volksgenossen</a:t>
            </a:r>
            <a:r>
              <a:rPr lang="en-US" dirty="0" smtClean="0"/>
              <a:t> meaning “Race comrade”</a:t>
            </a:r>
          </a:p>
          <a:p>
            <a:r>
              <a:rPr lang="en-US" dirty="0" smtClean="0"/>
              <a:t>People not fit to “</a:t>
            </a:r>
            <a:r>
              <a:rPr lang="en-US" dirty="0" err="1" smtClean="0"/>
              <a:t>Volksgenossen</a:t>
            </a:r>
            <a:r>
              <a:rPr lang="en-US" dirty="0" smtClean="0"/>
              <a:t>” suffered intimidation and persecution</a:t>
            </a:r>
          </a:p>
          <a:p>
            <a:r>
              <a:rPr lang="en-US" dirty="0" smtClean="0"/>
              <a:t>Forced to wear identification badges</a:t>
            </a:r>
          </a:p>
          <a:p>
            <a:r>
              <a:rPr lang="en-US" dirty="0" smtClean="0"/>
              <a:t>Arrested and sent to </a:t>
            </a:r>
            <a:r>
              <a:rPr lang="en-US" dirty="0" err="1" smtClean="0"/>
              <a:t>labour</a:t>
            </a:r>
            <a:r>
              <a:rPr lang="en-US" dirty="0" smtClean="0"/>
              <a:t>/concentration camps</a:t>
            </a:r>
          </a:p>
          <a:p>
            <a:r>
              <a:rPr lang="en-US" dirty="0" smtClean="0"/>
              <a:t>Euthanasia to the disabled, protested against by the church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439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Resistance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Freie</a:t>
            </a:r>
            <a:r>
              <a:rPr lang="en-US" dirty="0" smtClean="0"/>
              <a:t> </a:t>
            </a:r>
            <a:r>
              <a:rPr lang="en-US" dirty="0" err="1" smtClean="0"/>
              <a:t>Arbeiter</a:t>
            </a:r>
            <a:r>
              <a:rPr lang="en-US" dirty="0" smtClean="0"/>
              <a:t> Union (FAUD)</a:t>
            </a:r>
          </a:p>
          <a:p>
            <a:pPr lvl="1"/>
            <a:r>
              <a:rPr lang="en-US" dirty="0" smtClean="0"/>
              <a:t>Distributed anti-Nazi propaganda</a:t>
            </a:r>
          </a:p>
          <a:p>
            <a:pPr lvl="1"/>
            <a:r>
              <a:rPr lang="en-US" dirty="0" smtClean="0"/>
              <a:t>Encouraged people to leave Germany</a:t>
            </a:r>
          </a:p>
          <a:p>
            <a:pPr marL="514350" indent="-457200"/>
            <a:r>
              <a:rPr lang="en-US" dirty="0" smtClean="0"/>
              <a:t>Red Orchestra</a:t>
            </a:r>
          </a:p>
          <a:p>
            <a:pPr marL="914400" lvl="1" indent="-457200"/>
            <a:r>
              <a:rPr lang="en-US" dirty="0" smtClean="0"/>
              <a:t>Anti-fascists</a:t>
            </a:r>
            <a:r>
              <a:rPr lang="en-US" dirty="0"/>
              <a:t> </a:t>
            </a:r>
            <a:r>
              <a:rPr lang="en-US" dirty="0" smtClean="0"/>
              <a:t>and communists</a:t>
            </a:r>
          </a:p>
          <a:p>
            <a:pPr marL="914400" lvl="1" indent="-457200"/>
            <a:r>
              <a:rPr lang="en-US" dirty="0" smtClean="0"/>
              <a:t>Assisted Jewish friends</a:t>
            </a:r>
          </a:p>
          <a:p>
            <a:pPr marL="514350" indent="-457200"/>
            <a:r>
              <a:rPr lang="en-US" dirty="0" smtClean="0"/>
              <a:t>The Churches spoke against the Regime</a:t>
            </a:r>
          </a:p>
          <a:p>
            <a:pPr marL="914400" lvl="1" indent="-457200"/>
            <a:r>
              <a:rPr lang="en-US" dirty="0" smtClean="0"/>
              <a:t>Christian Churches, Catholic and Protestant</a:t>
            </a:r>
            <a:endParaRPr lang="en-AU" dirty="0" smtClean="0"/>
          </a:p>
          <a:p>
            <a:r>
              <a:rPr lang="en-US" dirty="0" smtClean="0"/>
              <a:t>Germans helping the Jews survive the Holocaust</a:t>
            </a:r>
          </a:p>
          <a:p>
            <a:pPr lvl="1"/>
            <a:r>
              <a:rPr lang="en-US" dirty="0" smtClean="0"/>
              <a:t>Hiding the Jews</a:t>
            </a:r>
          </a:p>
          <a:p>
            <a:pPr lvl="1"/>
            <a:r>
              <a:rPr lang="en-US" dirty="0" smtClean="0"/>
              <a:t>Getting papers/documentation to aid them</a:t>
            </a:r>
          </a:p>
          <a:p>
            <a:pPr marL="514350" indent="-4572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704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Bomb Plot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457200"/>
            <a:r>
              <a:rPr lang="en-US" dirty="0" smtClean="0"/>
              <a:t>Senior military figures believed Hitler was dooming Germany</a:t>
            </a:r>
          </a:p>
          <a:p>
            <a:pPr marL="514350" indent="-457200"/>
            <a:r>
              <a:rPr lang="en-US" dirty="0" smtClean="0"/>
              <a:t>Claus von </a:t>
            </a:r>
            <a:r>
              <a:rPr lang="en-US" dirty="0" err="1" smtClean="0"/>
              <a:t>Stauffenberg</a:t>
            </a:r>
            <a:endParaRPr lang="en-US" dirty="0" smtClean="0"/>
          </a:p>
          <a:p>
            <a:pPr marL="914400" lvl="1" indent="-457200"/>
            <a:r>
              <a:rPr lang="en-US" dirty="0" smtClean="0"/>
              <a:t>Injured during a battle in North Africa</a:t>
            </a:r>
          </a:p>
          <a:p>
            <a:pPr marL="914400" lvl="1" indent="-457200"/>
            <a:r>
              <a:rPr lang="en-US" dirty="0" smtClean="0"/>
              <a:t>Met with Hitler on a regular basis, spearhead to Operation Valkyrie </a:t>
            </a:r>
          </a:p>
          <a:p>
            <a:pPr marL="514350" indent="-457200"/>
            <a:r>
              <a:rPr lang="en-US" dirty="0" smtClean="0"/>
              <a:t>Took place July 20 1944 at the Wolf’s Lair</a:t>
            </a:r>
          </a:p>
          <a:p>
            <a:pPr marL="514350" indent="-457200"/>
            <a:r>
              <a:rPr lang="en-US" dirty="0" smtClean="0"/>
              <a:t>Involved placing a bomb in a meeting between Hitler and his generals, could only place one of the two bombs due to time constraints</a:t>
            </a:r>
          </a:p>
          <a:p>
            <a:pPr marL="514350" indent="-457200"/>
            <a:r>
              <a:rPr lang="en-US" dirty="0" smtClean="0"/>
              <a:t>With Hitler dead, hoped to overthrow the Government</a:t>
            </a:r>
          </a:p>
          <a:p>
            <a:pPr marL="914400" lvl="1" indent="-457200"/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013176"/>
            <a:ext cx="1153362" cy="15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5011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Erwin Rommel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“The Desert Fox” </a:t>
            </a:r>
          </a:p>
          <a:p>
            <a:r>
              <a:rPr lang="en-US" dirty="0" smtClean="0"/>
              <a:t>General Field Marshal of World War II, let several tank regimes in Africa</a:t>
            </a:r>
          </a:p>
          <a:p>
            <a:r>
              <a:rPr lang="en-US" dirty="0" smtClean="0"/>
              <a:t>Regarded as a humane person and was not accused of war crimes</a:t>
            </a:r>
          </a:p>
          <a:p>
            <a:r>
              <a:rPr lang="en-US" dirty="0" smtClean="0"/>
              <a:t>He ignored orders to kill Jewish soldiers, civilians and captured commandos</a:t>
            </a:r>
          </a:p>
          <a:p>
            <a:r>
              <a:rPr lang="en-US" dirty="0" smtClean="0"/>
              <a:t>Linked to an assassination attempt to Hitler</a:t>
            </a:r>
          </a:p>
          <a:p>
            <a:r>
              <a:rPr lang="en-US" dirty="0" smtClean="0"/>
              <a:t>Was seen as a national Hero so Hitler wanted his death to be quite</a:t>
            </a:r>
          </a:p>
          <a:p>
            <a:r>
              <a:rPr lang="en-US" dirty="0" smtClean="0"/>
              <a:t>Agreed to kill himself in exchange his family not be harmed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832" y="260648"/>
            <a:ext cx="108561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349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http://en.wikipedia.org/wiki/20_July_plot</a:t>
            </a:r>
            <a:r>
              <a:rPr lang="en-AU" dirty="0" smtClean="0"/>
              <a:t> </a:t>
            </a:r>
          </a:p>
          <a:p>
            <a:r>
              <a:rPr lang="en-AU" dirty="0" smtClean="0">
                <a:hlinkClick r:id="rId3"/>
              </a:rPr>
              <a:t>www.ushmm.org/wlc/en/article.php?ModuleId=10005208</a:t>
            </a:r>
            <a:endParaRPr lang="en-AU" dirty="0" smtClean="0"/>
          </a:p>
          <a:p>
            <a:r>
              <a:rPr lang="en-AU" dirty="0" smtClean="0">
                <a:hlinkClick r:id="rId4"/>
              </a:rPr>
              <a:t>http://en.wikipedia.org/wiki/German_Resistance_to_Nazism</a:t>
            </a:r>
            <a:endParaRPr lang="en-AU" dirty="0" smtClean="0"/>
          </a:p>
          <a:p>
            <a:r>
              <a:rPr lang="en-AU" dirty="0">
                <a:hlinkClick r:id="rId5"/>
              </a:rPr>
              <a:t>https://</a:t>
            </a:r>
            <a:r>
              <a:rPr lang="en-AU" dirty="0" smtClean="0">
                <a:hlinkClick r:id="rId5"/>
              </a:rPr>
              <a:t>en.wikipedia.org/wiki/Erwin_Rommel</a:t>
            </a:r>
            <a:r>
              <a:rPr lang="en-AU" dirty="0" smtClean="0"/>
              <a:t> </a:t>
            </a:r>
          </a:p>
          <a:p>
            <a:r>
              <a:rPr lang="en-US" dirty="0" smtClean="0"/>
              <a:t>Authoritarian and Single-Party states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4191483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381</TotalTime>
  <Words>277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Opposition to the Nazi’s</vt:lpstr>
      <vt:lpstr>Opposition under the Nazi’s</vt:lpstr>
      <vt:lpstr>Volksgenossen</vt:lpstr>
      <vt:lpstr>German Resistance</vt:lpstr>
      <vt:lpstr>July Bomb Plot </vt:lpstr>
      <vt:lpstr>Erwin Rommel</vt:lpstr>
      <vt:lpstr>Bibliography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Opposition to the Nazi’s</dc:title>
  <dc:creator>Jeremy Pratley</dc:creator>
  <cp:lastModifiedBy>Jeremy Pratley</cp:lastModifiedBy>
  <cp:revision>11</cp:revision>
  <dcterms:created xsi:type="dcterms:W3CDTF">2013-05-02T00:43:41Z</dcterms:created>
  <dcterms:modified xsi:type="dcterms:W3CDTF">2013-05-02T07:04:50Z</dcterms:modified>
</cp:coreProperties>
</file>